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30" tIns="45714" rIns="91430" bIns="45714" rtlCol="0"/>
          <a:lstStyle>
            <a:lvl1pPr algn="l">
              <a:defRPr sz="1200"/>
            </a:lvl1pPr>
          </a:lstStyle>
          <a:p>
            <a:endParaRPr lang="fr-FR" dirty="0"/>
          </a:p>
        </p:txBody>
      </p:sp>
      <p:sp>
        <p:nvSpPr>
          <p:cNvPr id="3" name="Espace réservé de la date 2"/>
          <p:cNvSpPr>
            <a:spLocks noGrp="1"/>
          </p:cNvSpPr>
          <p:nvPr>
            <p:ph type="dt" idx="1"/>
          </p:nvPr>
        </p:nvSpPr>
        <p:spPr>
          <a:xfrm>
            <a:off x="3851275" y="0"/>
            <a:ext cx="2946400" cy="496888"/>
          </a:xfrm>
          <a:prstGeom prst="rect">
            <a:avLst/>
          </a:prstGeom>
        </p:spPr>
        <p:txBody>
          <a:bodyPr vert="horz" lIns="91430" tIns="45714" rIns="91430" bIns="45714" rtlCol="0"/>
          <a:lstStyle>
            <a:lvl1pPr algn="r">
              <a:defRPr sz="1200"/>
            </a:lvl1pPr>
          </a:lstStyle>
          <a:p>
            <a:fld id="{5D3FD9E2-35BE-4AA1-B3BE-2BCFE54D4890}" type="datetimeFigureOut">
              <a:rPr lang="fr-FR" smtClean="0"/>
              <a:t>17/07/2019</a:t>
            </a:fld>
            <a:endParaRPr lang="fr-FR" dirty="0"/>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30" tIns="45714" rIns="91430" bIns="45714" rtlCol="0" anchor="ctr"/>
          <a:lstStyle/>
          <a:p>
            <a:endParaRPr lang="fr-FR" dirty="0"/>
          </a:p>
        </p:txBody>
      </p:sp>
      <p:sp>
        <p:nvSpPr>
          <p:cNvPr id="5" name="Espace réservé des commentaires 4"/>
          <p:cNvSpPr>
            <a:spLocks noGrp="1"/>
          </p:cNvSpPr>
          <p:nvPr>
            <p:ph type="body" sz="quarter" idx="3"/>
          </p:nvPr>
        </p:nvSpPr>
        <p:spPr>
          <a:xfrm>
            <a:off x="679451" y="4716463"/>
            <a:ext cx="5440363" cy="4468812"/>
          </a:xfrm>
          <a:prstGeom prst="rect">
            <a:avLst/>
          </a:prstGeom>
        </p:spPr>
        <p:txBody>
          <a:bodyPr vert="horz" lIns="91430" tIns="45714" rIns="91430" bIns="45714"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339"/>
            <a:ext cx="2946400" cy="496887"/>
          </a:xfrm>
          <a:prstGeom prst="rect">
            <a:avLst/>
          </a:prstGeom>
        </p:spPr>
        <p:txBody>
          <a:bodyPr vert="horz" lIns="91430" tIns="45714" rIns="91430" bIns="45714"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1275" y="9431339"/>
            <a:ext cx="2946400" cy="496887"/>
          </a:xfrm>
          <a:prstGeom prst="rect">
            <a:avLst/>
          </a:prstGeom>
        </p:spPr>
        <p:txBody>
          <a:bodyPr vert="horz" lIns="91430" tIns="45714" rIns="91430" bIns="45714" rtlCol="0" anchor="b"/>
          <a:lstStyle>
            <a:lvl1pPr algn="r">
              <a:defRPr sz="1200"/>
            </a:lvl1pPr>
          </a:lstStyle>
          <a:p>
            <a:fld id="{35A5F0BA-ECD8-4336-B32A-511DE6E89474}" type="slidenum">
              <a:rPr lang="fr-FR" smtClean="0"/>
              <a:t>‹N°›</a:t>
            </a:fld>
            <a:endParaRPr lang="fr-FR" dirty="0"/>
          </a:p>
        </p:txBody>
      </p:sp>
    </p:spTree>
    <p:extLst>
      <p:ext uri="{BB962C8B-B14F-4D97-AF65-F5344CB8AC3E}">
        <p14:creationId xmlns:p14="http://schemas.microsoft.com/office/powerpoint/2010/main" val="225094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177863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2307898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211372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1789155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370866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325443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199236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2375372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202131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177497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4AE9460-AD3F-42AF-8E0B-E0B013BCAD6F}" type="datetimeFigureOut">
              <a:rPr lang="fr-FR" smtClean="0"/>
              <a:t>17/07/2019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94EBD9B-243E-4FBE-A2A7-08E05D04335D}" type="slidenum">
              <a:rPr lang="fr-FR" smtClean="0"/>
              <a:t>‹N°›</a:t>
            </a:fld>
            <a:endParaRPr lang="fr-FR" dirty="0"/>
          </a:p>
        </p:txBody>
      </p:sp>
    </p:spTree>
    <p:extLst>
      <p:ext uri="{BB962C8B-B14F-4D97-AF65-F5344CB8AC3E}">
        <p14:creationId xmlns:p14="http://schemas.microsoft.com/office/powerpoint/2010/main" val="108473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E9460-AD3F-42AF-8E0B-E0B013BCAD6F}" type="datetimeFigureOut">
              <a:rPr lang="fr-FR" smtClean="0"/>
              <a:t>17/07/2019</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EBD9B-243E-4FBE-A2A7-08E05D04335D}" type="slidenum">
              <a:rPr lang="fr-FR" smtClean="0"/>
              <a:t>‹N°›</a:t>
            </a:fld>
            <a:endParaRPr lang="fr-FR" dirty="0"/>
          </a:p>
        </p:txBody>
      </p:sp>
    </p:spTree>
    <p:extLst>
      <p:ext uri="{BB962C8B-B14F-4D97-AF65-F5344CB8AC3E}">
        <p14:creationId xmlns:p14="http://schemas.microsoft.com/office/powerpoint/2010/main" val="3250020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recrutement@mairie-chambery.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84" y="-14738"/>
            <a:ext cx="9144000" cy="6464401"/>
          </a:xfrm>
          <a:prstGeom prst="rect">
            <a:avLst/>
          </a:prstGeom>
        </p:spPr>
      </p:pic>
      <p:sp>
        <p:nvSpPr>
          <p:cNvPr id="2" name="Titre 1"/>
          <p:cNvSpPr>
            <a:spLocks noGrp="1"/>
          </p:cNvSpPr>
          <p:nvPr>
            <p:ph type="ctrTitle"/>
          </p:nvPr>
        </p:nvSpPr>
        <p:spPr>
          <a:xfrm>
            <a:off x="226000" y="404664"/>
            <a:ext cx="8712968" cy="936105"/>
          </a:xfrm>
        </p:spPr>
        <p:txBody>
          <a:bodyPr>
            <a:normAutofit fontScale="90000"/>
          </a:bodyPr>
          <a:lstStyle/>
          <a:p>
            <a:r>
              <a:rPr lang="fr-FR" sz="2800" b="1" dirty="0">
                <a:latin typeface="B_LineChambery-Bold" pitchFamily="50" charset="0"/>
              </a:rPr>
              <a:t> </a:t>
            </a:r>
            <a:r>
              <a:rPr lang="fr-FR" sz="2000" b="1" dirty="0">
                <a:latin typeface="B_LineChambery-Bold" pitchFamily="50" charset="0"/>
              </a:rPr>
              <a:t>DGA DECR – Direction Enfance-Education</a:t>
            </a:r>
            <a:br>
              <a:rPr lang="fr-FR" sz="1800" b="1" dirty="0">
                <a:latin typeface="B_LineChambery-Bold" pitchFamily="50" charset="0"/>
              </a:rPr>
            </a:br>
            <a:r>
              <a:rPr lang="fr-FR" sz="900" b="1" dirty="0">
                <a:latin typeface="B_LineChambery-Bold" pitchFamily="50" charset="0"/>
              </a:rPr>
              <a:t> </a:t>
            </a:r>
            <a:br>
              <a:rPr lang="fr-FR" sz="2000" b="1" dirty="0">
                <a:latin typeface="B_LineChambery-Bold" pitchFamily="50" charset="0"/>
              </a:rPr>
            </a:br>
            <a:r>
              <a:rPr lang="fr-FR" sz="2700" b="1" baseline="30000" dirty="0">
                <a:solidFill>
                  <a:srgbClr val="0000FF"/>
                </a:solidFill>
                <a:latin typeface="B_LineChambery-Bold" pitchFamily="50" charset="0"/>
              </a:rPr>
              <a:t>Animateurs(</a:t>
            </a:r>
            <a:r>
              <a:rPr lang="fr-FR" sz="2700" b="1" baseline="30000" dirty="0" err="1">
                <a:solidFill>
                  <a:srgbClr val="0000FF"/>
                </a:solidFill>
                <a:latin typeface="B_LineChambery-Bold" pitchFamily="50" charset="0"/>
              </a:rPr>
              <a:t>trices</a:t>
            </a:r>
            <a:r>
              <a:rPr lang="fr-FR" sz="2700" b="1" baseline="30000">
                <a:solidFill>
                  <a:srgbClr val="0000FF"/>
                </a:solidFill>
                <a:latin typeface="B_LineChambery-Bold" pitchFamily="50" charset="0"/>
              </a:rPr>
              <a:t>) périscolaires </a:t>
            </a:r>
            <a:r>
              <a:rPr lang="fr-FR" sz="2700" b="1" baseline="30000" dirty="0">
                <a:solidFill>
                  <a:srgbClr val="0000FF"/>
                </a:solidFill>
                <a:latin typeface="B_LineChambery-Bold" pitchFamily="50" charset="0"/>
              </a:rPr>
              <a:t>(H/F)</a:t>
            </a:r>
            <a:br>
              <a:rPr lang="fr-FR" sz="2700" b="1" baseline="30000" dirty="0">
                <a:latin typeface="B_LineChambery-Bold" pitchFamily="50" charset="0"/>
              </a:rPr>
            </a:br>
            <a:r>
              <a:rPr lang="fr-FR" sz="2000" b="1" baseline="30000" dirty="0">
                <a:latin typeface="B_LineChambery-Bold" pitchFamily="50" charset="0"/>
              </a:rPr>
              <a:t>(Cat. C – Filière animation – Adjoint d’animation – TNC 41% et 48%) </a:t>
            </a:r>
            <a:endParaRPr lang="fr-FR" sz="2000" dirty="0">
              <a:latin typeface="B_LineChambery-Bold" pitchFamily="50" charset="0"/>
            </a:endParaRPr>
          </a:p>
        </p:txBody>
      </p:sp>
      <p:sp>
        <p:nvSpPr>
          <p:cNvPr id="9" name="Rectangle à coins arrondis 8"/>
          <p:cNvSpPr/>
          <p:nvPr/>
        </p:nvSpPr>
        <p:spPr>
          <a:xfrm>
            <a:off x="251520" y="1340768"/>
            <a:ext cx="8640960" cy="648072"/>
          </a:xfrm>
          <a:prstGeom prst="roundRect">
            <a:avLst/>
          </a:prstGeom>
          <a:solidFill>
            <a:schemeClr val="bg1"/>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b="1" baseline="30000" dirty="0">
              <a:solidFill>
                <a:schemeClr val="tx1"/>
              </a:solidFill>
              <a:latin typeface="B_LineChambery-Regular" pitchFamily="50" charset="0"/>
            </a:endParaRPr>
          </a:p>
          <a:p>
            <a:endParaRPr lang="fr-FR" sz="1100" b="1" baseline="30000" dirty="0">
              <a:solidFill>
                <a:schemeClr val="tx1"/>
              </a:solidFill>
              <a:latin typeface="B_LineChambery-Regular" pitchFamily="50" charset="0"/>
            </a:endParaRPr>
          </a:p>
          <a:p>
            <a:pPr algn="just"/>
            <a:endParaRPr lang="fr-FR" sz="1100" dirty="0">
              <a:solidFill>
                <a:schemeClr val="tx1"/>
              </a:solidFill>
              <a:latin typeface="B_LineChambery-Bold" pitchFamily="50" charset="0"/>
            </a:endParaRPr>
          </a:p>
          <a:p>
            <a:pPr algn="just"/>
            <a:r>
              <a:rPr lang="fr-FR" sz="900" dirty="0">
                <a:solidFill>
                  <a:schemeClr val="tx1"/>
                </a:solidFill>
                <a:latin typeface="B_LineChambery-Bold" pitchFamily="50" charset="0"/>
              </a:rPr>
              <a:t>Depuis la rentrée 2015/2016, la Ville de Chambéry a mis en place de nouveaux temps d’activités périscolaires dans le cadre d’un projet éducatif de territoire. Sur chaque école, une équipe d’animateurs périscolaires sous la responsabilité du coordonnateur périscolaire propose aux enfants un cadre ludique et bienveillant où l’enfant pourra s’épanouir en toute sécurité. L’animateur périscolaire met en œuvre le projet éducatif de la ville de Chambéry sur l’ensemble des temps périscolaires de l’enfant (garderie du matin, garderies du midi, Restauration Scolaire, TAP et garderies)</a:t>
            </a:r>
            <a:endParaRPr lang="fr-FR" sz="1050" baseline="30000" dirty="0">
              <a:solidFill>
                <a:schemeClr val="tx1"/>
              </a:solidFill>
              <a:latin typeface="B_LineChambery-Bold" pitchFamily="50" charset="0"/>
            </a:endParaRPr>
          </a:p>
          <a:p>
            <a:br>
              <a:rPr lang="fr-FR" b="1" baseline="30000" dirty="0"/>
            </a:br>
            <a:endParaRPr lang="fr-FR" dirty="0"/>
          </a:p>
        </p:txBody>
      </p:sp>
      <p:sp>
        <p:nvSpPr>
          <p:cNvPr id="10" name="Rectangle à coins arrondis 9"/>
          <p:cNvSpPr/>
          <p:nvPr/>
        </p:nvSpPr>
        <p:spPr>
          <a:xfrm>
            <a:off x="294877" y="2060848"/>
            <a:ext cx="4240852" cy="3240360"/>
          </a:xfrm>
          <a:prstGeom prst="roundRect">
            <a:avLst/>
          </a:prstGeom>
          <a:solidFill>
            <a:schemeClr val="bg1"/>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baseline="30000" dirty="0">
                <a:solidFill>
                  <a:srgbClr val="0000FF"/>
                </a:solidFill>
              </a:rPr>
              <a:t> </a:t>
            </a:r>
          </a:p>
          <a:p>
            <a:r>
              <a:rPr lang="fr-FR" sz="1400" b="1" baseline="30000" dirty="0">
                <a:solidFill>
                  <a:srgbClr val="0000FF"/>
                </a:solidFill>
                <a:latin typeface="B_LineChambery-Bold" pitchFamily="50" charset="0"/>
              </a:rPr>
              <a:t>        MISSIONS  PRINCIPALES : </a:t>
            </a:r>
          </a:p>
          <a:p>
            <a:pPr algn="just"/>
            <a:r>
              <a:rPr lang="fr-FR" sz="850" b="1" dirty="0">
                <a:solidFill>
                  <a:schemeClr val="accent1">
                    <a:lumMod val="75000"/>
                  </a:schemeClr>
                </a:solidFill>
                <a:latin typeface="B_LineChambery-Bold" pitchFamily="50" charset="0"/>
              </a:rPr>
              <a:t>Garant de la sécurité des enfants, il/elle:</a:t>
            </a:r>
          </a:p>
          <a:p>
            <a:pPr marL="285750" indent="-285750" algn="just">
              <a:buFont typeface="Arial" panose="020B0604020202020204" pitchFamily="34" charset="0"/>
              <a:buChar char="•"/>
            </a:pPr>
            <a:r>
              <a:rPr lang="fr-FR" sz="850" b="1" dirty="0">
                <a:solidFill>
                  <a:schemeClr val="tx1"/>
                </a:solidFill>
                <a:latin typeface="B_LineChambery-Bold" pitchFamily="50" charset="0"/>
              </a:rPr>
              <a:t>veille à la sécurité entre les temps scolaires et périscolaires</a:t>
            </a:r>
          </a:p>
          <a:p>
            <a:pPr marL="285750" indent="-285750" algn="just">
              <a:buFont typeface="Arial" panose="020B0604020202020204" pitchFamily="34" charset="0"/>
              <a:buChar char="•"/>
            </a:pPr>
            <a:r>
              <a:rPr lang="fr-FR" sz="850" b="1" dirty="0">
                <a:solidFill>
                  <a:schemeClr val="tx1"/>
                </a:solidFill>
                <a:latin typeface="B_LineChambery-Bold" pitchFamily="50" charset="0"/>
              </a:rPr>
              <a:t>Alerte sa hiérarchie au sein de l’école dans les meilleurs délais</a:t>
            </a:r>
          </a:p>
          <a:p>
            <a:pPr marL="285750" indent="-285750" algn="just">
              <a:buFont typeface="Arial" panose="020B0604020202020204" pitchFamily="34" charset="0"/>
              <a:buChar char="•"/>
            </a:pPr>
            <a:r>
              <a:rPr lang="fr-FR" sz="850" b="1" dirty="0">
                <a:solidFill>
                  <a:schemeClr val="tx1"/>
                </a:solidFill>
                <a:latin typeface="B_LineChambery-Bold" pitchFamily="50" charset="0"/>
              </a:rPr>
              <a:t>Fait connaître et appliquer les règles du règlement périscolaire</a:t>
            </a:r>
          </a:p>
          <a:p>
            <a:pPr marL="285750" indent="-285750" algn="just">
              <a:buFont typeface="Arial" panose="020B0604020202020204" pitchFamily="34" charset="0"/>
              <a:buChar char="•"/>
            </a:pPr>
            <a:r>
              <a:rPr lang="fr-FR" sz="850" b="1" dirty="0">
                <a:solidFill>
                  <a:schemeClr val="tx1"/>
                </a:solidFill>
                <a:latin typeface="B_LineChambery-Bold" pitchFamily="50" charset="0"/>
              </a:rPr>
              <a:t>Explique et vérifie le respect des règles d’hygiène</a:t>
            </a:r>
          </a:p>
          <a:p>
            <a:pPr algn="just"/>
            <a:r>
              <a:rPr lang="fr-FR" sz="850" b="1" dirty="0">
                <a:solidFill>
                  <a:schemeClr val="accent1">
                    <a:lumMod val="75000"/>
                  </a:schemeClr>
                </a:solidFill>
                <a:latin typeface="B_LineChambery-Bold" pitchFamily="50" charset="0"/>
              </a:rPr>
              <a:t>Il/ elle crée les conditions d’un accueil bienveillant</a:t>
            </a:r>
          </a:p>
          <a:p>
            <a:pPr marL="285750" indent="-285750" algn="just">
              <a:buFont typeface="Arial" panose="020B0604020202020204" pitchFamily="34" charset="0"/>
              <a:buChar char="•"/>
            </a:pPr>
            <a:r>
              <a:rPr lang="fr-FR" sz="850" b="1" dirty="0">
                <a:solidFill>
                  <a:schemeClr val="tx1"/>
                </a:solidFill>
                <a:latin typeface="B_LineChambery-Bold" pitchFamily="50" charset="0"/>
              </a:rPr>
              <a:t>Est à l’écoute des besoins des enfants</a:t>
            </a:r>
          </a:p>
          <a:p>
            <a:pPr marL="285750" indent="-285750" algn="just">
              <a:buFont typeface="Arial" panose="020B0604020202020204" pitchFamily="34" charset="0"/>
              <a:buChar char="•"/>
            </a:pPr>
            <a:r>
              <a:rPr lang="fr-FR" sz="850" b="1" dirty="0">
                <a:solidFill>
                  <a:schemeClr val="tx1"/>
                </a:solidFill>
                <a:latin typeface="B_LineChambery-Bold" pitchFamily="50" charset="0"/>
              </a:rPr>
              <a:t>Gère et arbitre les conflits par le dialogue et la médiation</a:t>
            </a:r>
          </a:p>
          <a:p>
            <a:pPr marL="285750" indent="-285750" algn="just">
              <a:buFont typeface="Arial" panose="020B0604020202020204" pitchFamily="34" charset="0"/>
              <a:buChar char="•"/>
            </a:pPr>
            <a:r>
              <a:rPr lang="fr-FR" sz="850" b="1" dirty="0">
                <a:solidFill>
                  <a:schemeClr val="tx1"/>
                </a:solidFill>
                <a:latin typeface="B_LineChambery-Bold" pitchFamily="50" charset="0"/>
              </a:rPr>
              <a:t>Veille à éviter les bagarres par la communication non violente</a:t>
            </a:r>
          </a:p>
          <a:p>
            <a:pPr marL="285750" indent="-285750" algn="just">
              <a:buFont typeface="Arial" panose="020B0604020202020204" pitchFamily="34" charset="0"/>
              <a:buChar char="•"/>
            </a:pPr>
            <a:r>
              <a:rPr lang="fr-FR" sz="850" b="1" dirty="0">
                <a:solidFill>
                  <a:schemeClr val="tx1"/>
                </a:solidFill>
                <a:latin typeface="B_LineChambery-Bold" pitchFamily="50" charset="0"/>
              </a:rPr>
              <a:t>est attentif à ce que chaque enfant s’intègre au sein d’un groupe</a:t>
            </a:r>
          </a:p>
          <a:p>
            <a:pPr marL="285750" indent="-285750" algn="just">
              <a:buFont typeface="Arial" panose="020B0604020202020204" pitchFamily="34" charset="0"/>
              <a:buChar char="•"/>
            </a:pPr>
            <a:r>
              <a:rPr lang="fr-FR" sz="850" b="1" dirty="0">
                <a:solidFill>
                  <a:schemeClr val="tx1"/>
                </a:solidFill>
                <a:latin typeface="B_LineChambery-Bold" pitchFamily="50" charset="0"/>
              </a:rPr>
              <a:t>Entretient des relations professionnelles bienveillantes avec ses collègues, communique et renseigne les parents</a:t>
            </a:r>
          </a:p>
          <a:p>
            <a:pPr algn="just"/>
            <a:r>
              <a:rPr lang="fr-FR" sz="850" b="1" dirty="0">
                <a:solidFill>
                  <a:schemeClr val="accent1">
                    <a:lumMod val="75000"/>
                  </a:schemeClr>
                </a:solidFill>
                <a:latin typeface="B_LineChambery-Bold" pitchFamily="50" charset="0"/>
              </a:rPr>
              <a:t>Il/elle a un rôle éducatif </a:t>
            </a:r>
          </a:p>
          <a:p>
            <a:pPr marL="285750" indent="-285750" algn="just">
              <a:buFont typeface="Arial" panose="020B0604020202020204" pitchFamily="34" charset="0"/>
              <a:buChar char="•"/>
            </a:pPr>
            <a:r>
              <a:rPr lang="fr-FR" sz="850" b="1" dirty="0">
                <a:solidFill>
                  <a:schemeClr val="tx1"/>
                </a:solidFill>
                <a:latin typeface="B_LineChambery-Bold" pitchFamily="50" charset="0"/>
              </a:rPr>
              <a:t>Accompagne l’autonomisation des plus jeunes et favorise l’entraide par les plus grands</a:t>
            </a:r>
          </a:p>
          <a:p>
            <a:pPr marL="285750" indent="-285750" algn="just">
              <a:buFont typeface="Arial" panose="020B0604020202020204" pitchFamily="34" charset="0"/>
              <a:buChar char="•"/>
            </a:pPr>
            <a:r>
              <a:rPr lang="fr-FR" sz="850" b="1" dirty="0">
                <a:solidFill>
                  <a:schemeClr val="tx1"/>
                </a:solidFill>
                <a:latin typeface="B_LineChambery-Bold" pitchFamily="50" charset="0"/>
              </a:rPr>
              <a:t>Est vigilant au respect des principes de laïcité et la mixité des groupes</a:t>
            </a:r>
          </a:p>
          <a:p>
            <a:pPr marL="285750" indent="-285750" algn="just">
              <a:buFont typeface="Arial" panose="020B0604020202020204" pitchFamily="34" charset="0"/>
              <a:buChar char="•"/>
            </a:pPr>
            <a:r>
              <a:rPr lang="fr-FR" sz="850" b="1" dirty="0">
                <a:solidFill>
                  <a:schemeClr val="tx1"/>
                </a:solidFill>
                <a:latin typeface="B_LineChambery-Bold" pitchFamily="50" charset="0"/>
              </a:rPr>
              <a:t>Met en œuvre des espaces de concertation avec les enfants</a:t>
            </a:r>
          </a:p>
          <a:p>
            <a:pPr algn="just"/>
            <a:r>
              <a:rPr lang="fr-FR" sz="850" b="1" dirty="0">
                <a:solidFill>
                  <a:schemeClr val="accent1">
                    <a:lumMod val="75000"/>
                  </a:schemeClr>
                </a:solidFill>
                <a:latin typeface="B_LineChambery-Bold" pitchFamily="50" charset="0"/>
              </a:rPr>
              <a:t>Il/elle propose des animations</a:t>
            </a:r>
          </a:p>
          <a:p>
            <a:pPr marL="285750" indent="-285750" algn="just">
              <a:buFont typeface="Arial" panose="020B0604020202020204" pitchFamily="34" charset="0"/>
              <a:buChar char="•"/>
            </a:pPr>
            <a:r>
              <a:rPr lang="fr-FR" sz="850" b="1" dirty="0">
                <a:solidFill>
                  <a:schemeClr val="tx1"/>
                </a:solidFill>
                <a:latin typeface="B_LineChambery-Bold" pitchFamily="50" charset="0"/>
              </a:rPr>
              <a:t>Propose les TAP adaptés au moment de la journée et aux besoins des enfants en fonction des âges</a:t>
            </a:r>
          </a:p>
          <a:p>
            <a:pPr marL="285750" indent="-285750" algn="just">
              <a:buFont typeface="Arial" panose="020B0604020202020204" pitchFamily="34" charset="0"/>
              <a:buChar char="•"/>
            </a:pPr>
            <a:r>
              <a:rPr lang="fr-FR" sz="850" b="1" dirty="0">
                <a:solidFill>
                  <a:schemeClr val="tx1"/>
                </a:solidFill>
                <a:latin typeface="B_LineChambery-Bold" pitchFamily="50" charset="0"/>
              </a:rPr>
              <a:t>Joue avec les enfants</a:t>
            </a:r>
          </a:p>
          <a:p>
            <a:pPr marL="285750" indent="-285750" algn="just">
              <a:buFont typeface="Arial" panose="020B0604020202020204" pitchFamily="34" charset="0"/>
              <a:buChar char="•"/>
            </a:pPr>
            <a:r>
              <a:rPr lang="fr-FR" sz="850" b="1" dirty="0">
                <a:solidFill>
                  <a:schemeClr val="tx1"/>
                </a:solidFill>
                <a:latin typeface="B_LineChambery-Bold" pitchFamily="50" charset="0"/>
              </a:rPr>
              <a:t>Aménage des espaces ou l’enfant est maitre du jeu</a:t>
            </a:r>
            <a:endParaRPr lang="fr-FR" sz="900" b="1" dirty="0">
              <a:solidFill>
                <a:schemeClr val="tx1"/>
              </a:solidFill>
              <a:latin typeface="B_LineChambery-Bold" pitchFamily="50" charset="0"/>
            </a:endParaRPr>
          </a:p>
          <a:p>
            <a:pPr marL="285750" indent="-285750" algn="just">
              <a:buFont typeface="Arial" panose="020B0604020202020204" pitchFamily="34" charset="0"/>
              <a:buChar char="•"/>
            </a:pPr>
            <a:endParaRPr lang="fr-FR" sz="950" b="1" dirty="0">
              <a:solidFill>
                <a:schemeClr val="tx1"/>
              </a:solidFill>
              <a:latin typeface="B_LineChambery-Bold" pitchFamily="50" charset="0"/>
            </a:endParaRPr>
          </a:p>
        </p:txBody>
      </p:sp>
      <p:sp>
        <p:nvSpPr>
          <p:cNvPr id="11" name="Rectangle à coins arrondis 10"/>
          <p:cNvSpPr/>
          <p:nvPr/>
        </p:nvSpPr>
        <p:spPr>
          <a:xfrm>
            <a:off x="4716016" y="2060848"/>
            <a:ext cx="4176464" cy="3096344"/>
          </a:xfrm>
          <a:prstGeom prst="roundRect">
            <a:avLst/>
          </a:prstGeom>
          <a:solidFill>
            <a:schemeClr val="bg1"/>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400" b="1" baseline="30000" dirty="0">
              <a:solidFill>
                <a:srgbClr val="0000FF"/>
              </a:solidFill>
              <a:latin typeface="B_LineChambery-Bold" pitchFamily="50" charset="0"/>
            </a:endParaRPr>
          </a:p>
          <a:p>
            <a:endParaRPr lang="fr-FR" sz="1400" b="1" baseline="30000" dirty="0">
              <a:solidFill>
                <a:srgbClr val="0000FF"/>
              </a:solidFill>
              <a:latin typeface="B_LineChambery-Bold" pitchFamily="50" charset="0"/>
            </a:endParaRPr>
          </a:p>
          <a:p>
            <a:endParaRPr lang="fr-FR" sz="1400" b="1" baseline="30000" dirty="0">
              <a:solidFill>
                <a:srgbClr val="0000FF"/>
              </a:solidFill>
              <a:latin typeface="B_LineChambery-Bold" pitchFamily="50" charset="0"/>
            </a:endParaRPr>
          </a:p>
          <a:p>
            <a:r>
              <a:rPr lang="fr-FR" sz="1400" b="1" baseline="30000" dirty="0">
                <a:solidFill>
                  <a:srgbClr val="0000FF"/>
                </a:solidFill>
                <a:latin typeface="B_LineChambery-Bold" pitchFamily="50" charset="0"/>
              </a:rPr>
              <a:t>COMPETENCES REQUISES :</a:t>
            </a:r>
          </a:p>
          <a:p>
            <a:pPr marL="171450" indent="-171450" algn="just">
              <a:buFont typeface="Arial" panose="020B0604020202020204" pitchFamily="34" charset="0"/>
              <a:buChar char="•"/>
            </a:pPr>
            <a:r>
              <a:rPr lang="fr-FR" sz="850" b="1" dirty="0">
                <a:solidFill>
                  <a:schemeClr val="tx1"/>
                </a:solidFill>
                <a:latin typeface="B_LineChambery-Bold" pitchFamily="50" charset="0"/>
              </a:rPr>
              <a:t>Posséder obligatoirement le BAFA (ou équivalent), maîtriser les techniques d’animation, d’éveil de l’enfant et d’expression corporelle</a:t>
            </a:r>
          </a:p>
          <a:p>
            <a:pPr marL="171450" indent="-171450" algn="just">
              <a:buFont typeface="Arial" panose="020B0604020202020204" pitchFamily="34" charset="0"/>
              <a:buChar char="•"/>
            </a:pPr>
            <a:r>
              <a:rPr lang="fr-FR" sz="850" b="1" dirty="0">
                <a:solidFill>
                  <a:schemeClr val="tx1"/>
                </a:solidFill>
                <a:latin typeface="B_LineChambery-Bold" pitchFamily="50" charset="0"/>
              </a:rPr>
              <a:t>Connaître le développement physique et psychologique de l’enfant à partir de 2 ans</a:t>
            </a:r>
          </a:p>
          <a:p>
            <a:pPr marL="171450" indent="-171450" algn="just">
              <a:buFont typeface="Arial" panose="020B0604020202020204" pitchFamily="34" charset="0"/>
              <a:buChar char="•"/>
            </a:pPr>
            <a:r>
              <a:rPr lang="fr-FR" sz="850" b="1" dirty="0">
                <a:solidFill>
                  <a:schemeClr val="tx1"/>
                </a:solidFill>
                <a:latin typeface="B_LineChambery-Bold" pitchFamily="50" charset="0"/>
              </a:rPr>
              <a:t>Maîtriser les gestes de 1</a:t>
            </a:r>
            <a:r>
              <a:rPr lang="fr-FR" sz="850" b="1" baseline="30000" dirty="0">
                <a:solidFill>
                  <a:schemeClr val="tx1"/>
                </a:solidFill>
                <a:latin typeface="B_LineChambery-Bold" pitchFamily="50" charset="0"/>
              </a:rPr>
              <a:t>er</a:t>
            </a:r>
            <a:r>
              <a:rPr lang="fr-FR" sz="850" b="1" dirty="0">
                <a:solidFill>
                  <a:schemeClr val="tx1"/>
                </a:solidFill>
                <a:latin typeface="B_LineChambery-Bold" pitchFamily="50" charset="0"/>
              </a:rPr>
              <a:t> secours</a:t>
            </a:r>
          </a:p>
          <a:p>
            <a:pPr marL="171450" indent="-171450" algn="just">
              <a:buFont typeface="Arial" panose="020B0604020202020204" pitchFamily="34" charset="0"/>
              <a:buChar char="•"/>
            </a:pPr>
            <a:r>
              <a:rPr lang="fr-FR" sz="850" b="1" dirty="0">
                <a:solidFill>
                  <a:schemeClr val="tx1"/>
                </a:solidFill>
                <a:latin typeface="B_LineChambery-Bold" pitchFamily="50" charset="0"/>
              </a:rPr>
              <a:t>Maîtriser les règles de sécurisation d’un espace et de déplacements</a:t>
            </a:r>
          </a:p>
          <a:p>
            <a:pPr marL="171450" indent="-171450" algn="just">
              <a:buFont typeface="Arial" panose="020B0604020202020204" pitchFamily="34" charset="0"/>
              <a:buChar char="•"/>
            </a:pPr>
            <a:r>
              <a:rPr lang="fr-FR" sz="850" b="1" dirty="0">
                <a:solidFill>
                  <a:schemeClr val="tx1"/>
                </a:solidFill>
                <a:latin typeface="B_LineChambery-Bold" pitchFamily="50" charset="0"/>
              </a:rPr>
              <a:t>Savoir encadrer des activités et animer des temps récréatifs</a:t>
            </a:r>
          </a:p>
          <a:p>
            <a:pPr marL="171450" indent="-171450" algn="just">
              <a:buFont typeface="Arial" panose="020B0604020202020204" pitchFamily="34" charset="0"/>
              <a:buChar char="•"/>
            </a:pPr>
            <a:r>
              <a:rPr lang="fr-FR" sz="850" b="1" dirty="0">
                <a:solidFill>
                  <a:schemeClr val="tx1"/>
                </a:solidFill>
                <a:latin typeface="B_LineChambery-Bold" pitchFamily="50" charset="0"/>
              </a:rPr>
              <a:t>Savoir préparer et planifier des activités</a:t>
            </a:r>
          </a:p>
          <a:p>
            <a:pPr marL="171450" indent="-171450" algn="just">
              <a:buFont typeface="Arial" panose="020B0604020202020204" pitchFamily="34" charset="0"/>
              <a:buChar char="•"/>
            </a:pPr>
            <a:r>
              <a:rPr lang="fr-FR" sz="850" b="1" dirty="0">
                <a:solidFill>
                  <a:schemeClr val="tx1"/>
                </a:solidFill>
                <a:latin typeface="B_LineChambery-Bold" pitchFamily="50" charset="0"/>
              </a:rPr>
              <a:t>Observer, écouter les besoins des enfants</a:t>
            </a:r>
          </a:p>
          <a:p>
            <a:pPr marL="171450" indent="-171450" algn="just">
              <a:buFont typeface="Arial" panose="020B0604020202020204" pitchFamily="34" charset="0"/>
              <a:buChar char="•"/>
            </a:pPr>
            <a:r>
              <a:rPr lang="fr-FR" sz="850" b="1" dirty="0">
                <a:solidFill>
                  <a:schemeClr val="tx1"/>
                </a:solidFill>
                <a:latin typeface="B_LineChambery-Bold" pitchFamily="50" charset="0"/>
              </a:rPr>
              <a:t>Gérer les conflits, arbitrer, apaiser un groupe d’enfants</a:t>
            </a:r>
          </a:p>
          <a:p>
            <a:pPr marL="171450" indent="-171450" algn="just">
              <a:buFont typeface="Arial" panose="020B0604020202020204" pitchFamily="34" charset="0"/>
              <a:buChar char="•"/>
            </a:pPr>
            <a:r>
              <a:rPr lang="fr-FR" sz="850" b="1" dirty="0">
                <a:solidFill>
                  <a:schemeClr val="tx1"/>
                </a:solidFill>
                <a:latin typeface="B_LineChambery-Bold" pitchFamily="50" charset="0"/>
              </a:rPr>
              <a:t>Posséder le sens du travail collaboratif et transversal</a:t>
            </a:r>
          </a:p>
          <a:p>
            <a:pPr marL="171450" indent="-171450" algn="just">
              <a:buFont typeface="Arial" panose="020B0604020202020204" pitchFamily="34" charset="0"/>
              <a:buChar char="•"/>
            </a:pPr>
            <a:r>
              <a:rPr lang="fr-FR" sz="850" b="1" dirty="0">
                <a:solidFill>
                  <a:schemeClr val="tx1"/>
                </a:solidFill>
                <a:latin typeface="B_LineChambery-Bold" pitchFamily="50" charset="0"/>
              </a:rPr>
              <a:t>Communiquer, échanger, savoir rendre-compte </a:t>
            </a:r>
          </a:p>
          <a:p>
            <a:pPr marL="171450" indent="-171450" algn="just">
              <a:buFont typeface="Arial" panose="020B0604020202020204" pitchFamily="34" charset="0"/>
              <a:buChar char="•"/>
            </a:pPr>
            <a:r>
              <a:rPr lang="fr-FR" sz="850" b="1" dirty="0">
                <a:solidFill>
                  <a:schemeClr val="tx1"/>
                </a:solidFill>
                <a:latin typeface="B_LineChambery-Bold" pitchFamily="50" charset="0"/>
              </a:rPr>
              <a:t>Etre courtois, diplomate et pédagogue</a:t>
            </a:r>
          </a:p>
          <a:p>
            <a:pPr marL="171450" indent="-171450" algn="just">
              <a:buFont typeface="Arial" panose="020B0604020202020204" pitchFamily="34" charset="0"/>
              <a:buChar char="•"/>
            </a:pPr>
            <a:r>
              <a:rPr lang="fr-FR" sz="850" b="1" dirty="0">
                <a:solidFill>
                  <a:schemeClr val="tx1"/>
                </a:solidFill>
                <a:latin typeface="B_LineChambery-Bold" pitchFamily="50" charset="0"/>
              </a:rPr>
              <a:t>Savoir accueillir des enfants, des parents dans le respect des règles de neutralité et d’égalité des usagers</a:t>
            </a:r>
          </a:p>
          <a:p>
            <a:pPr marL="171450" indent="-171450" algn="just">
              <a:buFont typeface="Arial" panose="020B0604020202020204" pitchFamily="34" charset="0"/>
              <a:buChar char="•"/>
            </a:pPr>
            <a:r>
              <a:rPr lang="fr-FR" sz="900" b="1" dirty="0">
                <a:solidFill>
                  <a:schemeClr val="tx1"/>
                </a:solidFill>
                <a:latin typeface="B_LineChambery-Bold" pitchFamily="50" charset="0"/>
              </a:rPr>
              <a:t>Respecter et faire respecter les règles, les expliquer si nécessaire</a:t>
            </a:r>
          </a:p>
          <a:p>
            <a:pPr marL="171450" indent="-171450" algn="just">
              <a:buFont typeface="Arial" panose="020B0604020202020204" pitchFamily="34" charset="0"/>
              <a:buChar char="•"/>
            </a:pPr>
            <a:r>
              <a:rPr lang="fr-FR" sz="900" b="1" dirty="0">
                <a:solidFill>
                  <a:schemeClr val="tx1"/>
                </a:solidFill>
                <a:latin typeface="B_LineChambery-Bold" pitchFamily="50" charset="0"/>
              </a:rPr>
              <a:t>Avoir le sens des responsabilités</a:t>
            </a:r>
          </a:p>
          <a:p>
            <a:pPr marL="171450" indent="-171450" algn="just">
              <a:buFont typeface="Arial" panose="020B0604020202020204" pitchFamily="34" charset="0"/>
              <a:buChar char="•"/>
            </a:pPr>
            <a:r>
              <a:rPr lang="fr-FR" sz="900" b="1" dirty="0">
                <a:solidFill>
                  <a:schemeClr val="tx1"/>
                </a:solidFill>
                <a:latin typeface="B_LineChambery-Bold" pitchFamily="50" charset="0"/>
              </a:rPr>
              <a:t>Etre dynamique et ponctuel</a:t>
            </a:r>
          </a:p>
          <a:p>
            <a:pPr marL="171450" indent="-171450" algn="just">
              <a:buFont typeface="Arial" panose="020B0604020202020204" pitchFamily="34" charset="0"/>
              <a:buChar char="•"/>
            </a:pPr>
            <a:endParaRPr lang="fr-FR" sz="900" b="1" dirty="0">
              <a:solidFill>
                <a:schemeClr val="tx1"/>
              </a:solidFill>
              <a:latin typeface="B_LineChambery-Bold" pitchFamily="50" charset="0"/>
            </a:endParaRPr>
          </a:p>
          <a:p>
            <a:pPr marL="171450" indent="-171450" algn="just">
              <a:buFont typeface="Arial" panose="020B0604020202020204" pitchFamily="34" charset="0"/>
              <a:buChar char="•"/>
            </a:pPr>
            <a:endParaRPr lang="fr-FR" sz="900" b="1" dirty="0">
              <a:solidFill>
                <a:schemeClr val="tx1"/>
              </a:solidFill>
              <a:latin typeface="B_LineChambery-Bold" pitchFamily="50" charset="0"/>
            </a:endParaRPr>
          </a:p>
          <a:p>
            <a:pPr marL="171450" indent="-171450" algn="just">
              <a:buFont typeface="Arial" panose="020B0604020202020204" pitchFamily="34" charset="0"/>
              <a:buChar char="•"/>
            </a:pPr>
            <a:endParaRPr lang="fr-FR" sz="900" b="1" dirty="0">
              <a:solidFill>
                <a:schemeClr val="tx1"/>
              </a:solidFill>
              <a:latin typeface="B_LineChambery-Bold" pitchFamily="50" charset="0"/>
            </a:endParaRPr>
          </a:p>
        </p:txBody>
      </p:sp>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16" y="5689768"/>
            <a:ext cx="9159316" cy="1195616"/>
          </a:xfrm>
          <a:prstGeom prst="rect">
            <a:avLst/>
          </a:prstGeom>
        </p:spPr>
      </p:pic>
      <p:sp>
        <p:nvSpPr>
          <p:cNvPr id="8" name="Rectangle à coins arrondis 7"/>
          <p:cNvSpPr/>
          <p:nvPr/>
        </p:nvSpPr>
        <p:spPr>
          <a:xfrm>
            <a:off x="5285719" y="5229200"/>
            <a:ext cx="3024336" cy="1220462"/>
          </a:xfrm>
          <a:prstGeom prst="roundRect">
            <a:avLst/>
          </a:prstGeom>
          <a:solidFill>
            <a:schemeClr val="bg1"/>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aseline="30000" dirty="0">
              <a:solidFill>
                <a:srgbClr val="0000FF"/>
              </a:solidFill>
              <a:latin typeface="B_LineChambery-Bold" pitchFamily="50" charset="0"/>
            </a:endParaRPr>
          </a:p>
          <a:p>
            <a:pPr algn="ctr"/>
            <a:r>
              <a:rPr lang="fr-FR" sz="1200" baseline="30000" dirty="0">
                <a:solidFill>
                  <a:srgbClr val="0000FF"/>
                </a:solidFill>
                <a:latin typeface="B_LineChambery-Bold" pitchFamily="50" charset="0"/>
              </a:rPr>
              <a:t>DATE LIMITE DE DÉPÔT DES CANDIDATURES </a:t>
            </a:r>
            <a:br>
              <a:rPr lang="fr-FR" sz="1200" baseline="30000" dirty="0">
                <a:solidFill>
                  <a:schemeClr val="tx1"/>
                </a:solidFill>
                <a:latin typeface="B_LineChambery-Regular" pitchFamily="50" charset="0"/>
              </a:rPr>
            </a:br>
            <a:r>
              <a:rPr lang="fr-FR" sz="1000" b="1" dirty="0">
                <a:solidFill>
                  <a:schemeClr val="tx1"/>
                </a:solidFill>
                <a:latin typeface="B_LineChambery-Bold" pitchFamily="50" charset="0"/>
              </a:rPr>
              <a:t>Le 21 juin 2019</a:t>
            </a:r>
          </a:p>
          <a:p>
            <a:pPr algn="ctr"/>
            <a:endParaRPr lang="fr-FR" sz="1000" dirty="0">
              <a:solidFill>
                <a:srgbClr val="0000FF"/>
              </a:solidFill>
              <a:latin typeface="B_LineChambery-Bold" pitchFamily="50" charset="0"/>
            </a:endParaRPr>
          </a:p>
          <a:p>
            <a:pPr algn="ctr"/>
            <a:r>
              <a:rPr lang="fr-FR" sz="1000" dirty="0">
                <a:solidFill>
                  <a:srgbClr val="0000FF"/>
                </a:solidFill>
                <a:latin typeface="B_LineChambery-Bold" pitchFamily="50" charset="0"/>
              </a:rPr>
              <a:t>Sylvie KOSKA,</a:t>
            </a:r>
          </a:p>
          <a:p>
            <a:pPr algn="ctr"/>
            <a:r>
              <a:rPr lang="fr-FR" sz="1000" dirty="0">
                <a:solidFill>
                  <a:srgbClr val="0000FF"/>
                </a:solidFill>
                <a:latin typeface="B_LineChambery-Bold" pitchFamily="50" charset="0"/>
              </a:rPr>
              <a:t> </a:t>
            </a:r>
            <a:r>
              <a:rPr lang="fr-FR" sz="800" dirty="0">
                <a:solidFill>
                  <a:srgbClr val="0000FF"/>
                </a:solidFill>
                <a:latin typeface="B_LineChambery-Bold" pitchFamily="50" charset="0"/>
              </a:rPr>
              <a:t>adjointe chargée des ressources humaines et de la démocratie participative</a:t>
            </a:r>
            <a:br>
              <a:rPr lang="fr-FR" sz="1000" baseline="30000" dirty="0">
                <a:solidFill>
                  <a:schemeClr val="tx1"/>
                </a:solidFill>
                <a:latin typeface="B_LineChambery-Regular" pitchFamily="50" charset="0"/>
              </a:rPr>
            </a:br>
            <a:endParaRPr lang="fr-FR" sz="1000" b="1" dirty="0">
              <a:solidFill>
                <a:schemeClr val="tx1"/>
              </a:solidFill>
              <a:latin typeface="B_LineChambery-Regular" pitchFamily="50" charset="0"/>
            </a:endParaRPr>
          </a:p>
          <a:p>
            <a:pPr algn="ctr"/>
            <a:endParaRPr lang="fr-FR" sz="1000" b="1" baseline="30000" dirty="0">
              <a:solidFill>
                <a:schemeClr val="tx1"/>
              </a:solidFill>
              <a:latin typeface="B_LineChambery-Regular" pitchFamily="50" charset="0"/>
            </a:endParaRPr>
          </a:p>
          <a:p>
            <a:pPr algn="ctr"/>
            <a:endParaRPr lang="fr-FR" sz="1000" b="1" baseline="30000" dirty="0">
              <a:solidFill>
                <a:schemeClr val="tx1"/>
              </a:solidFill>
              <a:latin typeface="B_LineChambery-Regular" pitchFamily="50" charset="0"/>
            </a:endParaRPr>
          </a:p>
        </p:txBody>
      </p:sp>
      <p:sp>
        <p:nvSpPr>
          <p:cNvPr id="12" name="ZoneTexte 11"/>
          <p:cNvSpPr txBox="1"/>
          <p:nvPr/>
        </p:nvSpPr>
        <p:spPr>
          <a:xfrm>
            <a:off x="7631577" y="548680"/>
            <a:ext cx="1356956" cy="430887"/>
          </a:xfrm>
          <a:prstGeom prst="rect">
            <a:avLst/>
          </a:prstGeom>
          <a:noFill/>
        </p:spPr>
        <p:txBody>
          <a:bodyPr wrap="square" rtlCol="0">
            <a:spAutoFit/>
            <a:scene3d>
              <a:camera prst="perspectiveHeroicExtremeRightFacing"/>
              <a:lightRig rig="threePt" dir="t"/>
            </a:scene3d>
          </a:bodyPr>
          <a:lstStyle/>
          <a:p>
            <a:r>
              <a:rPr lang="fr-FR" sz="1100" dirty="0">
                <a:solidFill>
                  <a:srgbClr val="0000FF"/>
                </a:solidFill>
                <a:latin typeface="B_LineChambery-Bold" pitchFamily="50" charset="0"/>
              </a:rPr>
              <a:t> INTERNE/EXTERNE</a:t>
            </a:r>
          </a:p>
        </p:txBody>
      </p:sp>
      <p:sp>
        <p:nvSpPr>
          <p:cNvPr id="13" name="Rectangle à coins arrondis 12"/>
          <p:cNvSpPr/>
          <p:nvPr/>
        </p:nvSpPr>
        <p:spPr>
          <a:xfrm>
            <a:off x="827584" y="5373216"/>
            <a:ext cx="3024336" cy="1152128"/>
          </a:xfrm>
          <a:prstGeom prst="roundRect">
            <a:avLst/>
          </a:prstGeom>
          <a:solidFill>
            <a:schemeClr val="bg1"/>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aseline="30000" dirty="0">
              <a:solidFill>
                <a:srgbClr val="0000FF"/>
              </a:solidFill>
              <a:latin typeface="B_LineChambery-Bold" pitchFamily="50" charset="0"/>
            </a:endParaRPr>
          </a:p>
          <a:p>
            <a:pPr algn="ctr"/>
            <a:r>
              <a:rPr lang="fr-FR" sz="1200" baseline="30000" dirty="0">
                <a:solidFill>
                  <a:srgbClr val="0000FF"/>
                </a:solidFill>
                <a:latin typeface="B_LineChambery-Bold" pitchFamily="50" charset="0"/>
              </a:rPr>
              <a:t>Fiche de poste détaillée disponible auprès du service recrutement (</a:t>
            </a:r>
            <a:r>
              <a:rPr lang="fr-FR" sz="1200" baseline="30000" dirty="0">
                <a:solidFill>
                  <a:srgbClr val="0000FF"/>
                </a:solidFill>
                <a:latin typeface="B_LineChambery-Bold" pitchFamily="50" charset="0"/>
                <a:hlinkClick r:id="rId4"/>
              </a:rPr>
              <a:t>recrutement@mairie-chambery.fr</a:t>
            </a:r>
            <a:r>
              <a:rPr lang="fr-FR" sz="1200" baseline="30000" dirty="0">
                <a:solidFill>
                  <a:srgbClr val="0000FF"/>
                </a:solidFill>
                <a:latin typeface="B_LineChambery-Bold" pitchFamily="50" charset="0"/>
              </a:rPr>
              <a:t>)</a:t>
            </a:r>
          </a:p>
          <a:p>
            <a:pPr algn="ctr"/>
            <a:endParaRPr lang="fr-FR" sz="1200" baseline="30000" dirty="0">
              <a:solidFill>
                <a:srgbClr val="0000FF"/>
              </a:solidFill>
              <a:latin typeface="B_LineChambery-Bold" pitchFamily="50" charset="0"/>
            </a:endParaRPr>
          </a:p>
          <a:p>
            <a:pPr algn="ctr"/>
            <a:r>
              <a:rPr lang="fr-FR" sz="1200" baseline="30000" dirty="0">
                <a:solidFill>
                  <a:srgbClr val="0000FF"/>
                </a:solidFill>
                <a:latin typeface="B_LineChambery-Bold" pitchFamily="50" charset="0"/>
              </a:rPr>
              <a:t>Renseignements auprès de :</a:t>
            </a:r>
          </a:p>
          <a:p>
            <a:pPr algn="ctr"/>
            <a:r>
              <a:rPr lang="fr-FR" sz="900" baseline="30000" dirty="0">
                <a:solidFill>
                  <a:srgbClr val="0000FF"/>
                </a:solidFill>
                <a:latin typeface="B_LineChambery-Bold" pitchFamily="50" charset="0"/>
              </a:rPr>
              <a:t> </a:t>
            </a:r>
            <a:r>
              <a:rPr lang="fr-FR" sz="900" dirty="0">
                <a:solidFill>
                  <a:schemeClr val="tx1"/>
                </a:solidFill>
                <a:latin typeface="B_LineChambery-Bold" pitchFamily="50" charset="0"/>
              </a:rPr>
              <a:t>Marie-Emmanuelle COUDE 04 79 60 23 22</a:t>
            </a:r>
            <a:endParaRPr lang="fr-FR" sz="900" baseline="30000" dirty="0">
              <a:solidFill>
                <a:schemeClr val="tx1"/>
              </a:solidFill>
              <a:latin typeface="B_LineChambery-Bold" pitchFamily="50" charset="0"/>
            </a:endParaRPr>
          </a:p>
          <a:p>
            <a:pPr algn="ctr"/>
            <a:endParaRPr lang="fr-FR" sz="1200" baseline="30000" dirty="0">
              <a:solidFill>
                <a:schemeClr val="tx1"/>
              </a:solidFill>
              <a:latin typeface="B_LineChambery-Regular" pitchFamily="50" charset="0"/>
            </a:endParaRPr>
          </a:p>
          <a:p>
            <a:pPr algn="ctr"/>
            <a:r>
              <a:rPr lang="fr-FR" sz="1200" baseline="30000" dirty="0">
                <a:solidFill>
                  <a:srgbClr val="0000FF"/>
                </a:solidFill>
                <a:latin typeface="B_LineChambery-Bold" pitchFamily="50" charset="0"/>
              </a:rPr>
              <a:t>CV et lettre de motivation à adresser à :</a:t>
            </a:r>
          </a:p>
          <a:p>
            <a:pPr algn="ctr"/>
            <a:r>
              <a:rPr lang="fr-FR" sz="1200" b="1" baseline="30000" dirty="0">
                <a:solidFill>
                  <a:schemeClr val="tx1"/>
                </a:solidFill>
                <a:latin typeface="B_LineChambery-Regular" pitchFamily="50" charset="0"/>
              </a:rPr>
              <a:t>Hôtel de Ville, BP 11105, 73011 CHAMBERY cedex</a:t>
            </a:r>
            <a:br>
              <a:rPr lang="fr-FR" sz="1200" b="1" baseline="30000" dirty="0">
                <a:solidFill>
                  <a:schemeClr val="tx1"/>
                </a:solidFill>
                <a:latin typeface="B_LineChambery-Regular" pitchFamily="50" charset="0"/>
              </a:rPr>
            </a:br>
            <a:r>
              <a:rPr lang="fr-FR" sz="1200" b="1" baseline="30000" dirty="0">
                <a:solidFill>
                  <a:schemeClr val="tx1"/>
                </a:solidFill>
                <a:latin typeface="B_LineChambery-Regular" pitchFamily="50" charset="0"/>
              </a:rPr>
              <a:t>ou recrutement@mairie-chambery.fr</a:t>
            </a:r>
            <a:endParaRPr lang="fr-FR" sz="1200" b="1" dirty="0">
              <a:solidFill>
                <a:schemeClr val="tx1"/>
              </a:solidFill>
              <a:latin typeface="B_LineChambery-Regular" pitchFamily="50" charset="0"/>
            </a:endParaRPr>
          </a:p>
        </p:txBody>
      </p:sp>
    </p:spTree>
    <p:extLst>
      <p:ext uri="{BB962C8B-B14F-4D97-AF65-F5344CB8AC3E}">
        <p14:creationId xmlns:p14="http://schemas.microsoft.com/office/powerpoint/2010/main" val="338904361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1941</TotalTime>
  <Words>493</Words>
  <Application>Microsoft Office PowerPoint</Application>
  <PresentationFormat>Affichage à l'écran (4:3)</PresentationFormat>
  <Paragraphs>61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B_LineChambery-Bold</vt:lpstr>
      <vt:lpstr>B_LineChambery-Regular</vt:lpstr>
      <vt:lpstr>Calibri</vt:lpstr>
      <vt:lpstr>Thème Office</vt:lpstr>
      <vt:lpstr> DGA DECR – Direction Enfance-Education   Animateurs(trices) périscolaires (H/F) (Cat. C – Filière animation – Adjoint d’animation – TNC 41% et 48%) </vt:lpstr>
    </vt:vector>
  </TitlesOfParts>
  <Company>Chambéry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Corinne Dalmais</dc:creator>
  <cp:lastModifiedBy>Rémi SERAIN</cp:lastModifiedBy>
  <cp:revision>159</cp:revision>
  <cp:lastPrinted>2019-06-14T07:52:01Z</cp:lastPrinted>
  <dcterms:created xsi:type="dcterms:W3CDTF">2017-01-27T10:14:20Z</dcterms:created>
  <dcterms:modified xsi:type="dcterms:W3CDTF">2019-07-17T06:57:46Z</dcterms:modified>
</cp:coreProperties>
</file>